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64" r:id="rId8"/>
    <p:sldId id="261" r:id="rId9"/>
    <p:sldId id="265" r:id="rId10"/>
    <p:sldId id="260" r:id="rId11"/>
    <p:sldId id="274" r:id="rId12"/>
    <p:sldId id="273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Presentation.ppt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279701" y="1183342"/>
            <a:ext cx="11092703" cy="3534268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GERİ DÖNÜŞÜM SEKTÖRÜNÜN SANAYİLEŞMESİNDE YAŞANAN SORUNLAR VE ÇÖZÜM ÖNERİLERİ </a:t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07067" y="4227755"/>
            <a:ext cx="7766936" cy="2297331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tr-TR" sz="10000" dirty="0">
                <a:solidFill>
                  <a:schemeClr val="tx1"/>
                </a:solidFill>
              </a:rPr>
              <a:t>ERGİN ERDİNÇ</a:t>
            </a:r>
          </a:p>
          <a:p>
            <a:pPr algn="ctr"/>
            <a:r>
              <a:rPr lang="tr-TR" sz="9300" dirty="0">
                <a:solidFill>
                  <a:schemeClr val="tx1"/>
                </a:solidFill>
              </a:rPr>
              <a:t>TOBB 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</a:rPr>
              <a:t>GERİ KAZANIM SANAYİ SEKTÖR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</a:rPr>
              <a:t>MECLİS ÜYESİ</a:t>
            </a:r>
            <a:endParaRPr lang="tr-TR" sz="4800" dirty="0">
              <a:solidFill>
                <a:schemeClr val="tx1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FA235D3-AF12-49BB-8129-B3AF8678B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8" y="4543407"/>
            <a:ext cx="2086252" cy="2262502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C75231B-600F-4A23-AD51-34BE6B44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3" y="133164"/>
            <a:ext cx="2988815" cy="156555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8696AA9-7915-4CBF-ACC1-42683890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43" y="-425087"/>
            <a:ext cx="3533333" cy="2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0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4607" y="258184"/>
            <a:ext cx="8789395" cy="1602890"/>
          </a:xfrm>
        </p:spPr>
        <p:txBody>
          <a:bodyPr>
            <a:normAutofit/>
          </a:bodyPr>
          <a:lstStyle/>
          <a:p>
            <a:pPr algn="ctr"/>
            <a:r>
              <a:rPr lang="tr-TR" sz="3100" dirty="0">
                <a:solidFill>
                  <a:schemeClr val="tx1"/>
                </a:solidFill>
              </a:rPr>
              <a:t> GEKAP KAPSAMINDA TOPLANILAN BEDELLERİN SADECE ÇEVRE KİRLİLİĞİNİ ÖNLEYİCİ AMAÇLAR İÇİN KULLANILMASININ SAĞLANMASI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4607" y="2160589"/>
            <a:ext cx="10100917" cy="4272484"/>
          </a:xfrm>
        </p:spPr>
        <p:txBody>
          <a:bodyPr>
            <a:noAutofit/>
          </a:bodyPr>
          <a:lstStyle/>
          <a:p>
            <a:r>
              <a:rPr lang="tr-TR" sz="2200" dirty="0"/>
              <a:t>10 ARALIK 2018 TARİHLİ RESMİ GAZETEDE YAYINLANAN KANUN GEREĞİNCE GEKAP (GERİ KAZANIM KATKI PAYI) ÖDEMESİ SANAYİ TARAFINDAN YAPILMAKTADIR.</a:t>
            </a:r>
          </a:p>
          <a:p>
            <a:r>
              <a:rPr lang="tr-TR" sz="2200" dirty="0"/>
              <a:t>GEKAP KAPSAMINDA BEYANNAMELERİN TAHSİLATI MALİYE BAKANLIĞI TARAFINDAN YAPILMAKTADIR.</a:t>
            </a:r>
          </a:p>
          <a:p>
            <a:r>
              <a:rPr lang="tr-TR" sz="2200" dirty="0"/>
              <a:t>GEKAP ARACILIĞI İLE ELDE EDİLEN GELİRLER GENEL BÜTÇEYE GELİR OLARAK KAYIT EDİLMEKTEDİR. </a:t>
            </a:r>
          </a:p>
          <a:p>
            <a:r>
              <a:rPr lang="tr-TR" sz="2200" dirty="0"/>
              <a:t>ÇEVRE AJANSININ KURULMASINA DAİR KANUN KAPSAMINDA 31.12.2025 TARİHİNE KADAR GEKAP GELİRLERİNİN %25 ÇEVRE AJANSINA GELİR OLARAK VERİLMEKTEDİR.</a:t>
            </a:r>
          </a:p>
          <a:p>
            <a:r>
              <a:rPr lang="tr-TR" sz="2200" dirty="0"/>
              <a:t>GEKAP GELİRLERİNİN SADECE ÇEVRE KİRLİLİĞİNİ ÖNLEYİCİ FAALİYETLER İÇİN KULLANILMASININ SAĞLANMASI GEREKMEKTEDİR.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2F233A0-9958-4116-B38A-9E4215298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049" y="258184"/>
            <a:ext cx="2238165" cy="125171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7515EC3-BD21-4185-8FC2-790032B67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220" y="5092093"/>
            <a:ext cx="2238165" cy="164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3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6415" y="289905"/>
            <a:ext cx="7667625" cy="1640495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tx1"/>
                </a:solidFill>
              </a:rPr>
              <a:t>GERİ DÖNÜŞÜMDEN ELDE EDİLMİŞ ÜRÜN KULLANIMI İÇİN TALEP YARATILMALIDIR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C402BB2B-32BE-4FAD-A6AB-51E26EED6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049" y="258184"/>
            <a:ext cx="2238165" cy="125171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4B74B540-9EBD-4E55-A27A-8BAC0E30D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430" y="258184"/>
            <a:ext cx="2238165" cy="1640495"/>
          </a:xfrm>
          <a:prstGeom prst="rect">
            <a:avLst/>
          </a:prstGeom>
        </p:spPr>
      </p:pic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C23281BE-A4C0-4E22-B4AD-7E6EEA998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14933"/>
            <a:ext cx="9968895" cy="3902096"/>
          </a:xfrm>
        </p:spPr>
        <p:txBody>
          <a:bodyPr>
            <a:normAutofit/>
          </a:bodyPr>
          <a:lstStyle/>
          <a:p>
            <a:pPr algn="ctr"/>
            <a:r>
              <a:rPr lang="tr-TR" sz="2800" dirty="0"/>
              <a:t>ZORUNLU DEPOZİTO UYGULAMASI İLE </a:t>
            </a:r>
          </a:p>
        </p:txBody>
      </p:sp>
      <p:graphicFrame>
        <p:nvGraphicFramePr>
          <p:cNvPr id="15" name="Tablo 14">
            <a:extLst>
              <a:ext uri="{FF2B5EF4-FFF2-40B4-BE49-F238E27FC236}">
                <a16:creationId xmlns:a16="http://schemas.microsoft.com/office/drawing/2014/main" id="{9C10DD8C-FB78-4771-87B3-BE98697B5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15319"/>
              </p:ext>
            </p:extLst>
          </p:nvPr>
        </p:nvGraphicFramePr>
        <p:xfrm>
          <a:off x="215512" y="2159728"/>
          <a:ext cx="11575166" cy="4230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9583">
                  <a:extLst>
                    <a:ext uri="{9D8B030D-6E8A-4147-A177-3AD203B41FA5}">
                      <a16:colId xmlns:a16="http://schemas.microsoft.com/office/drawing/2014/main" val="105369109"/>
                    </a:ext>
                  </a:extLst>
                </a:gridCol>
                <a:gridCol w="1996147">
                  <a:extLst>
                    <a:ext uri="{9D8B030D-6E8A-4147-A177-3AD203B41FA5}">
                      <a16:colId xmlns:a16="http://schemas.microsoft.com/office/drawing/2014/main" val="856213032"/>
                    </a:ext>
                  </a:extLst>
                </a:gridCol>
                <a:gridCol w="2051393">
                  <a:extLst>
                    <a:ext uri="{9D8B030D-6E8A-4147-A177-3AD203B41FA5}">
                      <a16:colId xmlns:a16="http://schemas.microsoft.com/office/drawing/2014/main" val="3493678331"/>
                    </a:ext>
                  </a:extLst>
                </a:gridCol>
                <a:gridCol w="2252676">
                  <a:extLst>
                    <a:ext uri="{9D8B030D-6E8A-4147-A177-3AD203B41FA5}">
                      <a16:colId xmlns:a16="http://schemas.microsoft.com/office/drawing/2014/main" val="1794561495"/>
                    </a:ext>
                  </a:extLst>
                </a:gridCol>
                <a:gridCol w="1745367">
                  <a:extLst>
                    <a:ext uri="{9D8B030D-6E8A-4147-A177-3AD203B41FA5}">
                      <a16:colId xmlns:a16="http://schemas.microsoft.com/office/drawing/2014/main" val="1881629980"/>
                    </a:ext>
                  </a:extLst>
                </a:gridCol>
              </a:tblGrid>
              <a:tr h="438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</a:rPr>
                        <a:t>AÇIKLAMA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</a:rPr>
                        <a:t>CAM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</a:rPr>
                        <a:t>PET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</a:rPr>
                        <a:t>ALİMİNYUM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</a:rPr>
                        <a:t>TOPLAM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822746"/>
                  </a:ext>
                </a:extLst>
              </a:tr>
              <a:tr h="506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YILLIK ÜRÜN ADEDİ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6.100.000.000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8.500.000.000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3.900.000.000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18,500.000.000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7993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ORTALAMA BİRİM AĞIRLIK(GR)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200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20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65463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YILLIK MİKTAR(TON/YIL)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1.220.000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170,000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50.700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1.440.700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5627872"/>
                  </a:ext>
                </a:extLst>
              </a:tr>
              <a:tr h="496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HURDA FİYATI (TL/TON)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350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5,500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12,000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83574"/>
                  </a:ext>
                </a:extLst>
              </a:tr>
              <a:tr h="554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TOPLAM HURDA GELİRİ(TL/YIL)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427.000.000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935.000.000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608.400.000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1.970.400.000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0640116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HURDA PARASAL ORANI(%)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21,67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47,46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30,87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100,00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574479"/>
                  </a:ext>
                </a:extLst>
              </a:tr>
              <a:tr h="707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HURDA AĞIRLIKSAL ORANI(%)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84,68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11,80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3,52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100,00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7345923"/>
                  </a:ext>
                </a:extLst>
              </a:tr>
            </a:tbl>
          </a:graphicData>
        </a:graphic>
      </p:graphicFrame>
      <p:sp>
        <p:nvSpPr>
          <p:cNvPr id="16" name="Rectangle 1">
            <a:extLst>
              <a:ext uri="{FF2B5EF4-FFF2-40B4-BE49-F238E27FC236}">
                <a16:creationId xmlns:a16="http://schemas.microsoft.com/office/drawing/2014/main" id="{1F33AB79-502C-46FD-951D-6B136161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2" y="3041020"/>
            <a:ext cx="1923812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3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21FB99-CA17-4A9C-8C8F-CFD2C4BE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37183" cy="1320800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GERİ DÖNÜŞTÜRÜLMÜŞ HAMMADDE KULLANIMI NASIL TEŞVİK EDİLECEK?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0E9689-E4B4-446C-A37A-A96F0B637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Autofit/>
          </a:bodyPr>
          <a:lstStyle/>
          <a:p>
            <a:r>
              <a:rPr lang="tr-TR" sz="2800" dirty="0"/>
              <a:t>TÜRK GIDA KODEKSİNİN, GERİ DÖNÜŞTÜRÜLMÜŞ PET HAMMADDESİ KULLANIM KRİTERLERİ AB VE ABD İLE UYGUN DURUMA GETİRİLMELİDİR?</a:t>
            </a:r>
          </a:p>
          <a:p>
            <a:r>
              <a:rPr lang="tr-TR" sz="2800" dirty="0"/>
              <a:t>SADECE KİMYASAL YÖNTEM İLE DEĞİL, FİZİKSEL OLARAK GERİ DÖNÜŞÜME UYGUN DURUMA GETİRİLEN RPET KULLANIM İZNİ VERİLMELİDİR. </a:t>
            </a:r>
          </a:p>
          <a:p>
            <a:r>
              <a:rPr lang="tr-TR" sz="2800" dirty="0"/>
              <a:t>AMBALAJ ÜRETİCİLERİ VE PİYASAYA SÜRENLERE BELİRLİ ORANDA GERİ DÖNÜŞÜMLÜ ÜRÜN KULLANMA ZORUNLUĞU GETİRİLMELİDİR.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A277A96-DEE2-433C-BF14-8158C75C9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049" y="258184"/>
            <a:ext cx="2238165" cy="125171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39350B9-C4CF-4D94-A0FB-94CBF09B6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798" y="133897"/>
            <a:ext cx="1969597" cy="1640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4DC0E0B-B1E0-4605-AB45-57360684D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925" y="1494676"/>
            <a:ext cx="1664084" cy="162293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E666911-1F6C-490D-B4C3-BC8E94446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030" y="2471939"/>
            <a:ext cx="1904972" cy="175238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06D12BB-2D1E-44FD-ADF4-B2FA7845C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5763" y="3313933"/>
            <a:ext cx="2553451" cy="35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9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21FB99-CA17-4A9C-8C8F-CFD2C4BE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37183" cy="1320800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GERİ DÖNÜŞTÜRÜLMÜŞ HAMMADDE KULLANIMI NASIL TEŞVİK EDİLECEK?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0E9689-E4B4-446C-A37A-A96F0B637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Autofit/>
          </a:bodyPr>
          <a:lstStyle/>
          <a:p>
            <a:r>
              <a:rPr lang="tr-TR" sz="2800" dirty="0"/>
              <a:t>CAM AMBALAJ ÜRETİMİ YAPAN FİRMALAR,  GENEL OLARAK KENDİ GRUPLARINA BAĞLI MADENCİLİK FAALİYETİ SONUCU CAM ÜRÜN HAMMADDESİ SAĞLAYAN YAPILARDIR.</a:t>
            </a:r>
          </a:p>
          <a:p>
            <a:r>
              <a:rPr lang="tr-TR" sz="2800" dirty="0"/>
              <a:t>DEPOZİTO SİSTEMİNDE GELEN MALZEMELERİN </a:t>
            </a:r>
          </a:p>
          <a:p>
            <a:pPr marL="0" indent="0">
              <a:buNone/>
            </a:pPr>
            <a:r>
              <a:rPr lang="tr-TR" sz="2800" dirty="0"/>
              <a:t>   a) KULLANILMASI,</a:t>
            </a:r>
          </a:p>
          <a:p>
            <a:pPr marL="0" indent="0">
              <a:buNone/>
            </a:pPr>
            <a:r>
              <a:rPr lang="tr-TR" sz="2800" dirty="0"/>
              <a:t>   b) DÜNYA FİYATLARI İLE AYNI DÜZEYDE ALIM YAPILMASI KURULAN SİSTEMİN İŞLETİLMESİ AÇISINDAN BÜYÜK ÖNEM TAŞIMAKTADIR.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A277A96-DEE2-433C-BF14-8158C75C9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049" y="258184"/>
            <a:ext cx="2238165" cy="125171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39350B9-C4CF-4D94-A0FB-94CBF09B6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798" y="133897"/>
            <a:ext cx="1969597" cy="164049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02EB3D5-7D42-4492-9FF7-0ABA320E5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060" y="4314546"/>
            <a:ext cx="2172075" cy="202281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1F1C52AB-1EF0-4343-9B53-C5D94A2C4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139" y="1774392"/>
            <a:ext cx="2056612" cy="185555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CBE4E05-52AE-4EC6-9D7A-74647033E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87" y="5420236"/>
            <a:ext cx="2828571" cy="1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279701" y="1183342"/>
            <a:ext cx="10467191" cy="2123810"/>
          </a:xfrm>
        </p:spPr>
        <p:txBody>
          <a:bodyPr/>
          <a:lstStyle/>
          <a:p>
            <a:pPr algn="ctr"/>
            <a:r>
              <a:rPr lang="tr-TR" sz="6000" dirty="0">
                <a:solidFill>
                  <a:schemeClr val="tx1"/>
                </a:solidFill>
              </a:rPr>
              <a:t>TEŞEKKÜR EDİYORUM</a:t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07067" y="3429001"/>
            <a:ext cx="7766936" cy="309608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tr-TR" sz="5700" dirty="0">
                <a:solidFill>
                  <a:schemeClr val="tx1"/>
                </a:solidFill>
              </a:rPr>
              <a:t>ERGİN ERDİNÇ</a:t>
            </a:r>
          </a:p>
          <a:p>
            <a:pPr algn="ctr"/>
            <a:r>
              <a:rPr lang="tr-TR" sz="9300" dirty="0">
                <a:solidFill>
                  <a:schemeClr val="tx1"/>
                </a:solidFill>
              </a:rPr>
              <a:t>TOBB 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</a:rPr>
              <a:t>GERİ KAZANIM SANAYİ SEKTÖR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</a:rPr>
              <a:t>MECLİS ÜYESİ</a:t>
            </a:r>
            <a:endParaRPr lang="tr-TR" sz="4800" dirty="0">
              <a:solidFill>
                <a:schemeClr val="tx1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FA235D3-AF12-49BB-8129-B3AF8678B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8" y="4543407"/>
            <a:ext cx="2086252" cy="2262502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C75231B-600F-4A23-AD51-34BE6B44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3" y="133164"/>
            <a:ext cx="2988815" cy="156555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8696AA9-7915-4CBF-ACC1-42683890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43" y="-425087"/>
            <a:ext cx="3533333" cy="2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3389" y="239697"/>
            <a:ext cx="7839393" cy="1690703"/>
          </a:xfrm>
        </p:spPr>
        <p:txBody>
          <a:bodyPr>
            <a:noAutofit/>
          </a:bodyPr>
          <a:lstStyle/>
          <a:p>
            <a:pPr algn="ctr"/>
            <a:r>
              <a:rPr lang="tr-TR" sz="5400" dirty="0">
                <a:solidFill>
                  <a:schemeClr val="tx1"/>
                </a:solidFill>
              </a:rPr>
              <a:t>SORUNLAR </a:t>
            </a:r>
            <a:br>
              <a:rPr lang="tr-TR" sz="5400" dirty="0">
                <a:solidFill>
                  <a:schemeClr val="tx1"/>
                </a:solidFill>
              </a:rPr>
            </a:br>
            <a:r>
              <a:rPr lang="tr-TR" sz="5400" dirty="0">
                <a:solidFill>
                  <a:schemeClr val="tx1"/>
                </a:solidFill>
              </a:rPr>
              <a:t> ÖNERİLER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2160589"/>
            <a:ext cx="8025603" cy="3880773"/>
          </a:xfrm>
        </p:spPr>
        <p:txBody>
          <a:bodyPr>
            <a:noAutofit/>
          </a:bodyPr>
          <a:lstStyle/>
          <a:p>
            <a:pPr algn="just"/>
            <a:r>
              <a:rPr lang="tr-TR" sz="2800" dirty="0"/>
              <a:t>GERİ DÖNÜŞÜM TESİSLERİ NEREDE KURULACAK?</a:t>
            </a:r>
          </a:p>
          <a:p>
            <a:pPr algn="just"/>
            <a:r>
              <a:rPr lang="tr-TR" sz="2800" dirty="0"/>
              <a:t>ALT YAPI VE LOJİSTİK SORUNLARI NASIL ÇÖZÜLECEK?</a:t>
            </a:r>
          </a:p>
          <a:p>
            <a:pPr algn="just"/>
            <a:r>
              <a:rPr lang="tr-TR" sz="2800" dirty="0"/>
              <a:t>HAMMADDE İHTİYACI NASIL ÇÖZÜLECEK?</a:t>
            </a:r>
          </a:p>
          <a:p>
            <a:pPr algn="just"/>
            <a:r>
              <a:rPr lang="tr-TR" sz="2800" dirty="0"/>
              <a:t>İLAVE  TEŞVİK MEKANİZMASI NE VE NASIL OLMALI?</a:t>
            </a:r>
          </a:p>
          <a:p>
            <a:pPr algn="just"/>
            <a:r>
              <a:rPr lang="tr-TR" sz="2800" dirty="0"/>
              <a:t>GERİ DÖNÜŞTÜRÜLMÜŞ ÜRÜNLERE NASIL TALEP OLUŞTURULMALI?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709" y="1645920"/>
            <a:ext cx="3279291" cy="20363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786" y="3980329"/>
            <a:ext cx="3349214" cy="19363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05E9687-7C76-49CB-9227-92C3FE8A8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3" y="133164"/>
            <a:ext cx="2988815" cy="156555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36E6BC0-1C1B-47C2-8BCC-4A83B2BB8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0428" y="-145962"/>
            <a:ext cx="2709543" cy="2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1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64699" cy="1320800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GERİ KAZANIM İHTİSAS OSB KURULMALIDIR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930401"/>
            <a:ext cx="8369848" cy="4110962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SAĞLIKLI ŞEKİLDE GERİ KAZANIM SANAYİSİNİN KURULABİLMESİ İÇİN FAALİYETLERİN </a:t>
            </a:r>
          </a:p>
          <a:p>
            <a:pPr marL="0" indent="0">
              <a:buNone/>
            </a:pPr>
            <a:r>
              <a:rPr lang="tr-TR" dirty="0"/>
              <a:t>      YÜRÜTÜLEBİLECEĞİ YER SORUNU BULUNMAKTADIR. </a:t>
            </a:r>
          </a:p>
          <a:p>
            <a:r>
              <a:rPr lang="tr-TR" dirty="0"/>
              <a:t>GERİ KAZANIM SANAYİCİLERİNİN KÜMELENMESİNİN SAĞLAYACAĞI BAŞLICA AVANTAJLAR;</a:t>
            </a:r>
          </a:p>
          <a:p>
            <a:pPr marL="0" indent="0">
              <a:buNone/>
            </a:pPr>
            <a:r>
              <a:rPr lang="tr-TR" dirty="0"/>
              <a:t>     * ALT YAPI  YATIRIM MALİYETLERİ AZALACAKTIR. </a:t>
            </a:r>
          </a:p>
          <a:p>
            <a:pPr marL="0" indent="0">
              <a:buNone/>
            </a:pPr>
            <a:r>
              <a:rPr lang="tr-TR" dirty="0"/>
              <a:t>     * ARITMA TESİSLERİNİN ORTAK ŞEKİLDE KURULACAK VE ÇALIŞTIRILACAKTIR. </a:t>
            </a:r>
          </a:p>
          <a:p>
            <a:pPr marL="0" indent="0">
              <a:buNone/>
            </a:pPr>
            <a:r>
              <a:rPr lang="tr-TR" dirty="0"/>
              <a:t>     * AKREDİTE ORTAK KALİTE KONTROL LABORATUARLARI ARACILIĞI İLE ÜRÜN </a:t>
            </a:r>
          </a:p>
          <a:p>
            <a:pPr marL="0" indent="0">
              <a:buNone/>
            </a:pPr>
            <a:r>
              <a:rPr lang="tr-TR" dirty="0"/>
              <a:t>       STANDARTININ GELİŞTİRİLMESİ VE İNAVASYON SAĞLANACAKTIR.</a:t>
            </a:r>
          </a:p>
          <a:p>
            <a:pPr marL="0" indent="0">
              <a:buNone/>
            </a:pPr>
            <a:r>
              <a:rPr lang="tr-TR" dirty="0"/>
              <a:t>     * SEKTÖRDE ÇALIŞAN ELEMANLARINA VERİLECEK EĞİTİMLER İLE İŞ GÜVENLİĞİ,</a:t>
            </a:r>
          </a:p>
          <a:p>
            <a:pPr marL="0" indent="0">
              <a:buNone/>
            </a:pPr>
            <a:r>
              <a:rPr lang="tr-TR" dirty="0"/>
              <a:t>        MESLEK HASTALIKLARI AZALACAK VE NİTELİKLİ ELEMAN İHTİYACI KARŞILANABİLECEKTİR. </a:t>
            </a:r>
          </a:p>
          <a:p>
            <a:pPr marL="0" indent="0">
              <a:buNone/>
            </a:pPr>
            <a:r>
              <a:rPr lang="tr-TR" dirty="0"/>
              <a:t>      * ÜNİVERSİTE SANAYİ İŞBİRLİKLERİ İÇİN OLANAKLAR SAĞLANACAKTIR. </a:t>
            </a:r>
          </a:p>
          <a:p>
            <a:pPr marL="0" indent="0">
              <a:buNone/>
            </a:pPr>
            <a:r>
              <a:rPr lang="tr-TR" dirty="0"/>
              <a:t>      * TESİSLERİN BİRBİRLERİNİN ATIKLARINI İŞLEMESİ SAYESİNDE ÇEVRESEL ETKİ EN AZA </a:t>
            </a:r>
          </a:p>
          <a:p>
            <a:pPr marL="0" indent="0">
              <a:buNone/>
            </a:pPr>
            <a:r>
              <a:rPr lang="tr-TR" dirty="0"/>
              <a:t>         İNDİRİLECEKTİR.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49" y="1384882"/>
            <a:ext cx="3417486" cy="206563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52" y="4098664"/>
            <a:ext cx="3305783" cy="216548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D7EA4EA-4BC1-49B3-A23A-CE7824D47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65" y="5717218"/>
            <a:ext cx="1953087" cy="124100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40F1B79-3545-4786-8FF0-9D11A2A44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003" y="110872"/>
            <a:ext cx="2015232" cy="12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33165" y="609600"/>
            <a:ext cx="9675197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GERİ KAZANIM İHTİSAS OSB NEREDE KURULMALIDIR?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0718" y="1362590"/>
            <a:ext cx="8736464" cy="4678773"/>
          </a:xfrm>
        </p:spPr>
        <p:txBody>
          <a:bodyPr>
            <a:normAutofit/>
          </a:bodyPr>
          <a:lstStyle/>
          <a:p>
            <a:pPr algn="r"/>
            <a:endParaRPr lang="tr-TR" sz="28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D7EA4EA-4BC1-49B3-A23A-CE7824D4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531" y="4650814"/>
            <a:ext cx="1953087" cy="1640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40F1B79-3545-4786-8FF0-9D11A2A44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003" y="110872"/>
            <a:ext cx="2015232" cy="1251718"/>
          </a:xfrm>
          <a:prstGeom prst="rect">
            <a:avLst/>
          </a:prstGeom>
        </p:spPr>
      </p:pic>
      <p:graphicFrame>
        <p:nvGraphicFramePr>
          <p:cNvPr id="9" name="Nesne 8">
            <a:hlinkClick r:id="" action="ppaction://ole?verb=0"/>
            <a:extLst>
              <a:ext uri="{FF2B5EF4-FFF2-40B4-BE49-F238E27FC236}">
                <a16:creationId xmlns:a16="http://schemas.microsoft.com/office/drawing/2014/main" id="{CC834F27-9FB3-49C2-9F9A-C3A9EFFBBB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417826"/>
              </p:ext>
            </p:extLst>
          </p:nvPr>
        </p:nvGraphicFramePr>
        <p:xfrm>
          <a:off x="1846556" y="3072918"/>
          <a:ext cx="9176064" cy="401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4" imgW="6095975" imgH="3429123" progId="PowerPoint.Show.12">
                  <p:embed/>
                </p:oleObj>
              </mc:Choice>
              <mc:Fallback>
                <p:oleObj name="Presentation" r:id="rId4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6556" y="3072918"/>
                        <a:ext cx="9176064" cy="4019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Resim 10">
            <a:extLst>
              <a:ext uri="{FF2B5EF4-FFF2-40B4-BE49-F238E27FC236}">
                <a16:creationId xmlns:a16="http://schemas.microsoft.com/office/drawing/2014/main" id="{7E66B691-D66B-4A4A-A5CD-2DCDD9614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49" y="1253390"/>
            <a:ext cx="9945474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81D63A-AF03-4546-8426-31C27C50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GERİ DÖNÜŞÜM İHTİSAS OSB , LOJİSTİK KÖYLERİN YANINDA KURULMALI</a:t>
            </a:r>
          </a:p>
        </p:txBody>
      </p:sp>
      <p:pic>
        <p:nvPicPr>
          <p:cNvPr id="4" name="Resim Yer Tutucusu 4">
            <a:extLst>
              <a:ext uri="{FF2B5EF4-FFF2-40B4-BE49-F238E27FC236}">
                <a16:creationId xmlns:a16="http://schemas.microsoft.com/office/drawing/2014/main" id="{1F4F60C2-5A7E-4427-8118-A5278922D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367" r="178" b="1"/>
          <a:stretch/>
        </p:blipFill>
        <p:spPr>
          <a:xfrm>
            <a:off x="4249412" y="1930400"/>
            <a:ext cx="7090332" cy="4568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DCD36330-A342-4F0F-9EEA-7CDFED89655F}"/>
              </a:ext>
            </a:extLst>
          </p:cNvPr>
          <p:cNvSpPr txBox="1"/>
          <p:nvPr/>
        </p:nvSpPr>
        <p:spPr>
          <a:xfrm>
            <a:off x="186431" y="2206067"/>
            <a:ext cx="39949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/>
              <a:t>* Yurt İçi ve Yurt dışı Atık nakliyesinde demiryolu kullanılmalı, taşıma maliyet ve süreleri kısaltılmalıdır.</a:t>
            </a:r>
          </a:p>
          <a:p>
            <a:r>
              <a:rPr lang="tr-TR" sz="2000" dirty="0"/>
              <a:t>Güzergah Haritası</a:t>
            </a:r>
          </a:p>
          <a:p>
            <a:r>
              <a:rPr lang="tr-TR" sz="2000" dirty="0"/>
              <a:t>19 ülkeden geçen projenin maliyeti</a:t>
            </a:r>
          </a:p>
          <a:p>
            <a:r>
              <a:rPr lang="tr-TR" sz="2000" dirty="0"/>
              <a:t>1 .000.000.000 USD     </a:t>
            </a:r>
          </a:p>
          <a:p>
            <a:r>
              <a:rPr lang="tr-TR" sz="2000" dirty="0"/>
              <a:t> ( 1 Trilyon Dolar)*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AF50118-65F8-460B-9819-6E9D18BA9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581" y="240429"/>
            <a:ext cx="2238165" cy="125171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8197353-BAF6-4901-8D94-1797243C9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09" y="5428152"/>
            <a:ext cx="1953087" cy="164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3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81D63A-AF03-4546-8426-31C27C50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9671" y="0"/>
            <a:ext cx="10334055" cy="1930400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İLK OSB KURULUŞ ÇALIŞMALARINDA ORTAYA ÇIKAN BÜROKRATİK ENGELLER KALDIRILMALIDIR?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AF50118-65F8-460B-9819-6E9D18BA9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581" y="240429"/>
            <a:ext cx="2238165" cy="125171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8197353-BAF6-4901-8D94-1797243C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09" y="5428152"/>
            <a:ext cx="1953087" cy="1640495"/>
          </a:xfrm>
          <a:prstGeom prst="rect">
            <a:avLst/>
          </a:prstGeom>
        </p:spPr>
      </p:pic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41D3174-5E59-4236-BE96-8753A673B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19673"/>
            <a:ext cx="10491409" cy="4921689"/>
          </a:xfrm>
        </p:spPr>
        <p:txBody>
          <a:bodyPr>
            <a:normAutofit/>
          </a:bodyPr>
          <a:lstStyle/>
          <a:p>
            <a:r>
              <a:rPr lang="tr-TR" dirty="0"/>
              <a:t>EBSO TARAFINDAN , 17.06.2020 TARİHİNDE , İZMİR KEMALPAŞA LOJİSTİK KÖYÜN YANINDA BULUNAN YAKLAŞIK  980,000 M2 BÜYÜKLÜĞÜNDE İHTİSAS OSB KURULUŞU İÇİN RESMİ MÜRACAAT YAPILMIŞTIR.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ULAŞTIRMA BAKANLIĞI TARAFINDAN </a:t>
            </a:r>
            <a:r>
              <a:rPr lang="tr-TR" dirty="0" err="1"/>
              <a:t>TARAFINDAN</a:t>
            </a:r>
            <a:r>
              <a:rPr lang="tr-TR" dirty="0"/>
              <a:t> YAKLAŞIK 1,000,000 M2 LOJİSTİK KÖY İNŞAATI DEVAM ETMEKTEDİR.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LOJİSTİK KÖYÜN GENİŞLEMESİ İÇİN ALT BÖLÜMDE BULUNAN 1,000,000 M2 ALAN BİRİNCİ GENİŞLEME SAHASI OLARAK KABUL EDİLMİŞTİR.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MÜRACAATI YAPILAN YER İKİNCİ GENİŞLEME ALANI OLABİLECEĞİ GÖRÜŞÜ İLE KABUL EDİLMEMİŞTİR.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sz="3600" dirty="0"/>
              <a:t>ULAŞTIRMA BAKANLIĞININ OLUMSUZ GÖRÜŞÜNÜ DEĞİŞTİRMESİ SAĞLANMALIDIR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9738F28D-8B72-4656-B344-4B3F01325F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0F88C24-C516-45E4-ADF9-484F1F41E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234" y="4927600"/>
            <a:ext cx="9562023" cy="18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5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4879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ATIK TOPLAMA VE GERİ DÖNÜŞÜM TESİSLERİNİN BELEDİYE İMAR PLANLARINA İŞLENMESİNİN SAĞLANMASI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57" y="1635162"/>
            <a:ext cx="2237590" cy="2642609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57" y="4401499"/>
            <a:ext cx="2424972" cy="164805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77333" y="2212302"/>
            <a:ext cx="81758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AMBALAJ ATIKLARININ KONTROLÜ YÖNETMELİĞİ HÜKÜMLERİNE GÖRE BELEDİYELERİN , TOPLAMA AYIRMA VE GERİ KAZANIM TESİSLERİNİ İMAR PLANLARINA İŞLEMESİ VE ALT YAPI HİZMETLERİNİ ÖNCELİKLİ OLARAK SAĞLANMASI GEREKMEKTEDİR.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ÇEVRE VE ŞEHİRCİLİK BAKANLIĞI TARAFINDAN HAZIRLANAN İMAR PLANLARI HAZIRLAMA KLAVUZLARINDA GERİ KAZANIM SEKTÖRÜNE AİT İŞLETMELERİN AYRI OLARAK İŞARETLEMESİ SAĞLAYACAK İŞARETLER BULUNMAMAKTADIR.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ÇEVRE BAKANLIĞININ KLAVUZLARINDA GERİ KAZANIM SEKTÖRÜNE AİT İŞARETLERİN İLAVE EDİLMESİNİN ARDINDAN BELEDİYELER TARAFINDAN İMAR PLANLARINA İŞLENMESİ VE ALT YAPILARININ ÖNCELİKLİ OLARAK SAĞLANMASI İÇİN GİRİŞİMLERDE BULUNULACAKTIR.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96794B8-F850-4021-82BB-42AB5420B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581" y="240429"/>
            <a:ext cx="2238165" cy="125171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72A0674-97AA-45F7-8E98-F7BB9FE2E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684" y="884198"/>
            <a:ext cx="1749534" cy="164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8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1846" y="5728996"/>
            <a:ext cx="11439330" cy="653142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tx1"/>
                </a:solidFill>
              </a:rPr>
              <a:t> ATIK TOPLAMA FAALİYETLERİNDE KULLANILAN EKİPMANLARIN YATIRIM TEŞVİK BELGESİ KAPSAMINA ALINMASININ SAĞLANMASI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2473" y="2982249"/>
            <a:ext cx="9664868" cy="2924029"/>
          </a:xfrm>
        </p:spPr>
        <p:txBody>
          <a:bodyPr>
            <a:normAutofit fontScale="92500"/>
          </a:bodyPr>
          <a:lstStyle/>
          <a:p>
            <a:r>
              <a:rPr lang="tr-TR" dirty="0"/>
              <a:t>YATIRIM TEŞVİK BELGESİ , SADECE SABİT YATIRIMLAR İÇİN VERİLMEKTEDİR.</a:t>
            </a:r>
          </a:p>
          <a:p>
            <a:r>
              <a:rPr lang="tr-TR" dirty="0"/>
              <a:t>ATIK TOPLAMA ARACI, KONTEYNER, KUMBARA GİBİ EKİPMANLAR YATIRIM TEŞVİK BELGESİ UYGULAMASININ DIŞINDADIR.</a:t>
            </a:r>
          </a:p>
          <a:p>
            <a:r>
              <a:rPr lang="tr-TR" dirty="0"/>
              <a:t>ATIK TOPLAMA FAALİYETLERİNİN İSTENİLEN SEVİYEDE YAPILABİLMESİ ANCAK TOPLAMA  SEKTÖRÜNE  YATIRIM YAPILMASI İLE MÜMKÜN OLABİLİR.</a:t>
            </a:r>
          </a:p>
          <a:p>
            <a:r>
              <a:rPr lang="tr-TR" dirty="0"/>
              <a:t>ÇEVRE KANUNUN TEŞVİK MADDESİ KAPSAMINDA TOPLAMA FAALİYETLERİNDE KULLANILAN TOPLAMA ARACI, KONTEYNER VE KUMBARA GİBİ EKİPMANLARIN , YATIRIM TEŞVİK KAPSAMINA ALINMASININ SAĞLANARAK YURT İÇİNDEN TOPLANAN ATIK MİKTARININ ARTTIRILMASI VE ATIKLARIN GERİ DÖNÜŞÜM  MİKTARININ ARTTIRILMASI MÜMKÜN OLACAKTIR.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4" y="1294686"/>
            <a:ext cx="9069607" cy="7335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52" y="2028213"/>
            <a:ext cx="8411749" cy="74305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0F79633-91EE-4CD3-B000-0BE28CBFC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3011" y="240429"/>
            <a:ext cx="2238165" cy="1251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CC52D8B-AF2A-43F5-84FB-AA9F64549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6" y="46040"/>
            <a:ext cx="2164702" cy="164049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8471EFE4-F1AE-49F3-A067-4032D20DA63B}"/>
              </a:ext>
            </a:extLst>
          </p:cNvPr>
          <p:cNvSpPr txBox="1"/>
          <p:nvPr/>
        </p:nvSpPr>
        <p:spPr>
          <a:xfrm>
            <a:off x="2707688" y="167951"/>
            <a:ext cx="7448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YURT İÇİ ATIK HAMMADDE</a:t>
            </a:r>
          </a:p>
        </p:txBody>
      </p:sp>
    </p:spTree>
    <p:extLst>
      <p:ext uri="{BB962C8B-B14F-4D97-AF65-F5344CB8AC3E}">
        <p14:creationId xmlns:p14="http://schemas.microsoft.com/office/powerpoint/2010/main" val="199218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59551" cy="13208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 KATI VE HAVA ARITMA TESİSLERİ İÇİNDE ELEKTRİK FİYAT İNDİRİM ÇALIŞMASI YAPILMASI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6" y="1722863"/>
            <a:ext cx="9520517" cy="73352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596251"/>
            <a:ext cx="9230460" cy="53347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5" y="3188600"/>
            <a:ext cx="9051829" cy="38105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79" y="3628528"/>
            <a:ext cx="1475439" cy="36886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5" y="3976905"/>
            <a:ext cx="8374098" cy="64991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463040" y="4830184"/>
            <a:ext cx="8358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ÇEVRE KANUNU HÜKÜMLERİNE GÖRE ARITMA TESİSLERİ İLE İLGİLİ İNDİRİM SADECE SU ARITMA TESİSLERİ İÇİN KULLANDIRILMAKTADIR.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KATI ATIK VE HAVA ARITMA TESİSLERİ İÇİNDE ELEKTRİK İNDİRİMİ KAPSAMINA ALINMASI İÇİN  ÇALIŞMALAR YAPILACAKTIR.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KATI ATIK VE HAVA ARITILMASINDA ÇALIŞAN TESİSLERİN ELEKTRİK İNDİRİMİ SAĞLNAMASININ , ÇEVRE LİSANSI ALINMASINI VE ARITMA TESİSLERİNİN ÇALIŞTIRILMASINI TEŞVİK EDECEĞİ GÖRÜŞÜNDEYİM.  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29" y="1841831"/>
            <a:ext cx="2433021" cy="204231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60" y="4087508"/>
            <a:ext cx="2377889" cy="241095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402BB2B-32BE-4FAD-A6AB-51E26EED6E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1049" y="258184"/>
            <a:ext cx="2238165" cy="125171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4B74B540-9EBD-4E55-A27A-8BAC0E30D0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25389" y="5428152"/>
            <a:ext cx="2238165" cy="164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23186"/>
      </p:ext>
    </p:extLst>
  </p:cSld>
  <p:clrMapOvr>
    <a:masterClrMapping/>
  </p:clrMapOvr>
</p:sld>
</file>

<file path=ppt/theme/theme1.xml><?xml version="1.0" encoding="utf-8"?>
<a:theme xmlns:a="http://schemas.openxmlformats.org/drawingml/2006/main" name="Kristal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772</TotalTime>
  <Words>836</Words>
  <Application>Microsoft Office PowerPoint</Application>
  <PresentationFormat>Geniş ekran</PresentationFormat>
  <Paragraphs>114</Paragraphs>
  <Slides>14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Kristal</vt:lpstr>
      <vt:lpstr>Presentation</vt:lpstr>
      <vt:lpstr>GERİ DÖNÜŞÜM SEKTÖRÜNÜN SANAYİLEŞMESİNDE YAŞANAN SORUNLAR VE ÇÖZÜM ÖNERİLERİ  </vt:lpstr>
      <vt:lpstr>SORUNLAR   ÖNERİLER</vt:lpstr>
      <vt:lpstr>GERİ KAZANIM İHTİSAS OSB KURULMALIDIR</vt:lpstr>
      <vt:lpstr>GERİ KAZANIM İHTİSAS OSB NEREDE KURULMALIDIR?</vt:lpstr>
      <vt:lpstr>GERİ DÖNÜŞÜM İHTİSAS OSB , LOJİSTİK KÖYLERİN YANINDA KURULMALI</vt:lpstr>
      <vt:lpstr>İLK OSB KURULUŞ ÇALIŞMALARINDA ORTAYA ÇIKAN BÜROKRATİK ENGELLER KALDIRILMALIDIR? </vt:lpstr>
      <vt:lpstr>ATIK TOPLAMA VE GERİ DÖNÜŞÜM TESİSLERİNİN BELEDİYE İMAR PLANLARINA İŞLENMESİNİN SAĞLANMASI</vt:lpstr>
      <vt:lpstr> ATIK TOPLAMA FAALİYETLERİNDE KULLANILAN EKİPMANLARIN YATIRIM TEŞVİK BELGESİ KAPSAMINA ALINMASININ SAĞLANMASI</vt:lpstr>
      <vt:lpstr> KATI VE HAVA ARITMA TESİSLERİ İÇİNDE ELEKTRİK FİYAT İNDİRİM ÇALIŞMASI YAPILMASI</vt:lpstr>
      <vt:lpstr> GEKAP KAPSAMINDA TOPLANILAN BEDELLERİN SADECE ÇEVRE KİRLİLİĞİNİ ÖNLEYİCİ AMAÇLAR İÇİN KULLANILMASININ SAĞLANMASI</vt:lpstr>
      <vt:lpstr>GERİ DÖNÜŞÜMDEN ELDE EDİLMİŞ ÜRÜN KULLANIMI İÇİN TALEP YARATILMALIDIR</vt:lpstr>
      <vt:lpstr>GERİ DÖNÜŞTÜRÜLMÜŞ HAMMADDE KULLANIMI NASIL TEŞVİK EDİLECEK?</vt:lpstr>
      <vt:lpstr>GERİ DÖNÜŞTÜRÜLMÜŞ HAMMADDE KULLANIMI NASIL TEŞVİK EDİLECEK?</vt:lpstr>
      <vt:lpstr>TEŞEKKÜR EDİYORUM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Sercan Özbek</cp:lastModifiedBy>
  <cp:revision>215</cp:revision>
  <dcterms:created xsi:type="dcterms:W3CDTF">2021-01-06T07:35:31Z</dcterms:created>
  <dcterms:modified xsi:type="dcterms:W3CDTF">2021-09-04T07:05:22Z</dcterms:modified>
</cp:coreProperties>
</file>